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5766D-553D-4D4B-8D2A-5C60C9B6BD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15BC3A-7ABC-4B98-97E6-EAADF3FC6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11803-9DC1-4B42-BF49-DE42BF22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75E1-8E67-4C77-8D6E-10B2D08F727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68543-3974-4ECB-A2E0-9D4E0077F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13D81-DE67-430C-ACCB-058437BB1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E8F2-C99A-47A1-BBB4-09C2FDF41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47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A6653-44CD-407C-9BB1-C6868DDFB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05C722-7310-4ED0-8B7B-C4432E51FE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864BE-1D50-4113-BCA5-8331B685E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75E1-8E67-4C77-8D6E-10B2D08F727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7E489-B31A-4B45-A209-6EDCB4A12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2F27A-7D76-431C-AD0A-2C552A72C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E8F2-C99A-47A1-BBB4-09C2FDF41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8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CC1153-1B60-46F3-B53D-DFFCD04768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55D455-796C-4A70-9EAB-31D94F2D7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DEF8B-B92D-4389-AC68-78F730708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75E1-8E67-4C77-8D6E-10B2D08F727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E0A95-4D56-4256-BEF3-F90639EC2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FBB2A-A531-40BA-933A-2E8E844AC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E8F2-C99A-47A1-BBB4-09C2FDF41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4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C5913-6558-4326-856F-E48375736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47B2F-243B-498C-AA98-171965A26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54871-AE7E-475C-8E93-EB9A3D4D8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75E1-8E67-4C77-8D6E-10B2D08F727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98FAC-0E94-42EC-87B7-AD1F6D193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E2640-2068-4D45-817D-6E48E285F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E8F2-C99A-47A1-BBB4-09C2FDF41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8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67432-81CA-4D46-96CE-4389F6826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52147-11F9-4569-BBB8-7F1B18AB2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FA56A-70FD-469A-8A3C-1F3DF8831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75E1-8E67-4C77-8D6E-10B2D08F727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57A16-6CE0-4398-A18F-6E50F28E3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1C6D3-77AD-40FB-BE5B-7F31E6E60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E8F2-C99A-47A1-BBB4-09C2FDF41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9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CB3FB-DA66-4855-B3F4-3AC9E6D81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BC7A9-C4AC-44B0-A082-DF4CF8AA4C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B7A8D-D68D-47DC-8964-A67C5178C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262DA-8D0E-4D83-B115-073346F55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75E1-8E67-4C77-8D6E-10B2D08F727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9ACDBD-3B50-4EB6-8D65-4892E6882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25A9E3-7BDE-4AA7-9BB3-86B85AA28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E8F2-C99A-47A1-BBB4-09C2FDF41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7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DAB48-F9B4-4B4B-8B97-C62F1BE66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FCBF3-499F-4D23-9AB7-F14E55BB6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247B75-2981-4DFD-962E-D36489BB8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A8AA62-42D7-4E51-B871-59558D4FCF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D6ACC1-392C-44FB-A732-D3ED09F5B9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535103-30B4-497E-B0DD-49CD52E39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75E1-8E67-4C77-8D6E-10B2D08F727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254A6B-5E0E-4E50-AA54-358730399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EA669A-5079-4246-AC26-49F4AE8CF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E8F2-C99A-47A1-BBB4-09C2FDF41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0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03ED4-5EE6-436A-BC65-35553657C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0484CE-5DB5-4DA6-A93D-66FB7251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75E1-8E67-4C77-8D6E-10B2D08F727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A53B14-7605-45B1-8E0D-77761665F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5C80A0-7C47-4842-A1C9-2C205C761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E8F2-C99A-47A1-BBB4-09C2FDF41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7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BC7F5F-C8AA-4BE3-B62C-EA724EAC3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75E1-8E67-4C77-8D6E-10B2D08F727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9D8F1D-0EF4-41F4-A5A4-047D23FEF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6BB161-B0AD-4ED7-85F5-83C203C9E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E8F2-C99A-47A1-BBB4-09C2FDF41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27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54862-5020-4A8E-B11E-3F9E0060B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0D5CA-9F66-481D-948A-E9C2D11AA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D46AC-F8F6-4370-A9D3-ECDAFD0A9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894958-F987-45E1-8F1A-28CD6DC8D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75E1-8E67-4C77-8D6E-10B2D08F727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A0FEF7-518B-4CBA-B616-8CC9B33BC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BE092-4323-4C62-852B-C4EF51732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E8F2-C99A-47A1-BBB4-09C2FDF41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65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DBEA6-7A74-4430-BFDC-349F7FCAE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51C732-E0E6-4457-843A-4E95A10A7F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DF7AE-0066-4469-BAB5-C4FBA9CDA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7F350-2E7E-4C69-AFAA-D5F2DCCC4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75E1-8E67-4C77-8D6E-10B2D08F727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21A87D-61E0-41E4-A435-7415CABDF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F8249-29FF-4CB9-A845-D8EE64439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E8F2-C99A-47A1-BBB4-09C2FDF41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8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C0E746-0490-4599-9B90-24457E3A7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EA8012-53EF-4C30-B3D9-6ED12D9AA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AE482-3812-4689-89A7-4EE441638B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A75E1-8E67-4C77-8D6E-10B2D08F727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3DF4F-203A-4470-AB9B-28EA440ED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262FE-17EC-4929-9E07-7518B8D495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2E8F2-C99A-47A1-BBB4-09C2FDF41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6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C304C-7535-4939-9633-E72D347AD2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0129" y="1783959"/>
            <a:ext cx="4951749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4400" b="1" dirty="0"/>
              <a:t>Ridho Al-Hamdi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FFB98B-EE67-4320-B125-C965A1713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0129" y="4750893"/>
            <a:ext cx="4951748" cy="1147863"/>
          </a:xfrm>
        </p:spPr>
        <p:txBody>
          <a:bodyPr anchor="t">
            <a:normAutofit/>
          </a:bodyPr>
          <a:lstStyle/>
          <a:p>
            <a:pPr algn="l"/>
            <a:r>
              <a:rPr lang="en-US" b="1" i="1" dirty="0" err="1"/>
              <a:t>Dosen</a:t>
            </a:r>
            <a:r>
              <a:rPr lang="en-US" b="1" i="1" dirty="0"/>
              <a:t> Prodi </a:t>
            </a:r>
            <a:r>
              <a:rPr lang="en-US" b="1" i="1" dirty="0" err="1"/>
              <a:t>Ilmu</a:t>
            </a:r>
            <a:r>
              <a:rPr lang="en-US" b="1" i="1" dirty="0"/>
              <a:t> </a:t>
            </a:r>
            <a:r>
              <a:rPr lang="en-US" b="1" i="1" dirty="0" err="1"/>
              <a:t>Pemerintahan</a:t>
            </a:r>
            <a:r>
              <a:rPr lang="en-US" b="1" i="1" dirty="0"/>
              <a:t> UMY, </a:t>
            </a:r>
            <a:r>
              <a:rPr lang="en-US" b="1" i="1" dirty="0" err="1"/>
              <a:t>Direktur</a:t>
            </a:r>
            <a:r>
              <a:rPr lang="en-US" b="1" i="1" dirty="0"/>
              <a:t> IGOV UMY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Content Placeholder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3B3A85C4-C3C9-499F-8944-925CA15858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3" r="-2" b="12813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849101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06AB64-BD3C-4956-A034-9EE7B9C08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 err="1"/>
              <a:t>Pendahuluan</a:t>
            </a:r>
            <a:r>
              <a:rPr lang="en-US" b="1" dirty="0"/>
              <a:t>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21EFE7-E4F2-4153-A727-8FB605AD9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r>
              <a:rPr lang="en-US" sz="2500" dirty="0" err="1"/>
              <a:t>Perppu</a:t>
            </a:r>
            <a:r>
              <a:rPr lang="en-US" sz="2500" dirty="0"/>
              <a:t> adalah </a:t>
            </a:r>
            <a:r>
              <a:rPr lang="en-US" sz="2500" dirty="0" err="1"/>
              <a:t>kewenangan</a:t>
            </a:r>
            <a:r>
              <a:rPr lang="en-US" sz="2500" dirty="0"/>
              <a:t> </a:t>
            </a:r>
            <a:r>
              <a:rPr lang="en-US" sz="2500" dirty="0" err="1"/>
              <a:t>presiden</a:t>
            </a:r>
            <a:r>
              <a:rPr lang="en-US" sz="2500" dirty="0"/>
              <a:t>, </a:t>
            </a:r>
            <a:r>
              <a:rPr lang="en-US" sz="2500" dirty="0" err="1"/>
              <a:t>setingkat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UU, </a:t>
            </a:r>
            <a:r>
              <a:rPr lang="en-US" sz="2500" dirty="0" err="1"/>
              <a:t>dibuat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keadaan</a:t>
            </a:r>
            <a:r>
              <a:rPr lang="en-US" sz="2500" dirty="0"/>
              <a:t> </a:t>
            </a:r>
            <a:r>
              <a:rPr lang="en-US" sz="2500" dirty="0" err="1"/>
              <a:t>mendesak</a:t>
            </a:r>
            <a:r>
              <a:rPr lang="en-US" sz="2500" dirty="0"/>
              <a:t>, dan </a:t>
            </a:r>
            <a:r>
              <a:rPr lang="en-US" sz="2500" dirty="0" err="1"/>
              <a:t>belum</a:t>
            </a:r>
            <a:r>
              <a:rPr lang="en-US" sz="2500" dirty="0"/>
              <a:t> </a:t>
            </a:r>
            <a:r>
              <a:rPr lang="en-US" sz="2500" dirty="0" err="1"/>
              <a:t>ada</a:t>
            </a:r>
            <a:r>
              <a:rPr lang="en-US" sz="2500" dirty="0"/>
              <a:t> </a:t>
            </a:r>
            <a:r>
              <a:rPr lang="en-US" sz="2500" dirty="0" err="1"/>
              <a:t>aturan</a:t>
            </a:r>
            <a:r>
              <a:rPr lang="en-US" sz="2500" dirty="0"/>
              <a:t> yang </a:t>
            </a:r>
            <a:r>
              <a:rPr lang="en-US" sz="2500" dirty="0" err="1"/>
              <a:t>mengatur</a:t>
            </a:r>
            <a:r>
              <a:rPr lang="en-US" sz="2500" dirty="0"/>
              <a:t> dan </a:t>
            </a:r>
            <a:r>
              <a:rPr lang="en-US" sz="2500" dirty="0" err="1"/>
              <a:t>menjawab</a:t>
            </a:r>
            <a:r>
              <a:rPr lang="en-US" sz="2500" dirty="0"/>
              <a:t> </a:t>
            </a:r>
            <a:r>
              <a:rPr lang="en-US" sz="2500" dirty="0" err="1"/>
              <a:t>permasalahan</a:t>
            </a:r>
            <a:r>
              <a:rPr lang="en-US" sz="2500" dirty="0"/>
              <a:t> yang </a:t>
            </a:r>
            <a:r>
              <a:rPr lang="en-US" sz="2500" dirty="0" err="1"/>
              <a:t>ada</a:t>
            </a:r>
            <a:r>
              <a:rPr lang="en-US" sz="2500" dirty="0"/>
              <a:t>.</a:t>
            </a:r>
          </a:p>
          <a:p>
            <a:r>
              <a:rPr lang="en-US" sz="2500" dirty="0"/>
              <a:t>Ada </a:t>
            </a:r>
            <a:r>
              <a:rPr lang="en-US" sz="2500" dirty="0" err="1"/>
              <a:t>kekosongan</a:t>
            </a:r>
            <a:r>
              <a:rPr lang="en-US" sz="2500" dirty="0"/>
              <a:t> </a:t>
            </a:r>
            <a:r>
              <a:rPr lang="en-US" sz="2500" dirty="0" err="1"/>
              <a:t>hukum</a:t>
            </a:r>
            <a:r>
              <a:rPr lang="en-US" sz="2500" dirty="0"/>
              <a:t> yang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dapat</a:t>
            </a:r>
            <a:r>
              <a:rPr lang="en-US" sz="2500" dirty="0"/>
              <a:t> </a:t>
            </a:r>
            <a:r>
              <a:rPr lang="en-US" sz="2500" dirty="0" err="1"/>
              <a:t>diatasi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cara</a:t>
            </a:r>
            <a:r>
              <a:rPr lang="en-US" sz="2500" dirty="0"/>
              <a:t> </a:t>
            </a:r>
            <a:r>
              <a:rPr lang="en-US" sz="2500" dirty="0" err="1"/>
              <a:t>membuat</a:t>
            </a:r>
            <a:r>
              <a:rPr lang="en-US" sz="2500" dirty="0"/>
              <a:t> UU </a:t>
            </a:r>
            <a:r>
              <a:rPr lang="en-US" sz="2500" dirty="0" err="1"/>
              <a:t>secara</a:t>
            </a:r>
            <a:r>
              <a:rPr lang="en-US" sz="2500" dirty="0"/>
              <a:t> </a:t>
            </a:r>
            <a:r>
              <a:rPr lang="en-US" sz="2500" dirty="0" err="1"/>
              <a:t>prosedur</a:t>
            </a:r>
            <a:r>
              <a:rPr lang="en-US" sz="2500" dirty="0"/>
              <a:t> </a:t>
            </a:r>
            <a:r>
              <a:rPr lang="en-US" sz="2500" dirty="0" err="1"/>
              <a:t>biasa</a:t>
            </a:r>
            <a:r>
              <a:rPr lang="en-US" sz="2500" dirty="0"/>
              <a:t>, </a:t>
            </a:r>
            <a:r>
              <a:rPr lang="en-US" sz="2500" dirty="0" err="1"/>
              <a:t>karena</a:t>
            </a:r>
            <a:r>
              <a:rPr lang="en-US" sz="2500" dirty="0"/>
              <a:t> </a:t>
            </a:r>
            <a:r>
              <a:rPr lang="en-US" sz="2500" dirty="0" err="1"/>
              <a:t>memakan</a:t>
            </a:r>
            <a:r>
              <a:rPr lang="en-US" sz="2500" dirty="0"/>
              <a:t> </a:t>
            </a:r>
            <a:r>
              <a:rPr lang="en-US" sz="2500" dirty="0" err="1"/>
              <a:t>waktu</a:t>
            </a:r>
            <a:r>
              <a:rPr lang="en-US" sz="2500" dirty="0"/>
              <a:t> yang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sebentar</a:t>
            </a:r>
            <a:r>
              <a:rPr lang="en-US" sz="2500" dirty="0"/>
              <a:t>, </a:t>
            </a:r>
            <a:r>
              <a:rPr lang="en-US" sz="2500" dirty="0" err="1"/>
              <a:t>bahkan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berlangsung</a:t>
            </a:r>
            <a:r>
              <a:rPr lang="en-US" sz="2500" dirty="0"/>
              <a:t> lama. </a:t>
            </a:r>
            <a:r>
              <a:rPr lang="en-US" sz="2500" dirty="0" err="1"/>
              <a:t>Sementara</a:t>
            </a:r>
            <a:r>
              <a:rPr lang="en-US" sz="2500" dirty="0"/>
              <a:t> </a:t>
            </a:r>
            <a:r>
              <a:rPr lang="en-US" sz="2500" dirty="0" err="1"/>
              <a:t>kebutuhan</a:t>
            </a:r>
            <a:r>
              <a:rPr lang="en-US" sz="2500" dirty="0"/>
              <a:t> </a:t>
            </a:r>
            <a:r>
              <a:rPr lang="en-US" sz="2500" dirty="0" err="1"/>
              <a:t>legalitas</a:t>
            </a:r>
            <a:r>
              <a:rPr lang="en-US" sz="2500" dirty="0"/>
              <a:t> </a:t>
            </a:r>
            <a:r>
              <a:rPr lang="en-US" sz="2500" dirty="0" err="1"/>
              <a:t>hukum</a:t>
            </a:r>
            <a:r>
              <a:rPr lang="en-US" sz="2500" dirty="0"/>
              <a:t> </a:t>
            </a:r>
            <a:r>
              <a:rPr lang="en-US" sz="2500" dirty="0" err="1"/>
              <a:t>dibutuhkan</a:t>
            </a:r>
            <a:r>
              <a:rPr lang="en-US" sz="2500" dirty="0"/>
              <a:t> </a:t>
            </a:r>
            <a:r>
              <a:rPr lang="en-US" sz="2500" dirty="0" err="1"/>
              <a:t>segera</a:t>
            </a:r>
            <a:r>
              <a:rPr lang="en-US" sz="25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04626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F95056-CEF4-4244-A1BD-AB5A44538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6471" y="1698171"/>
            <a:ext cx="3962061" cy="4516360"/>
          </a:xfrm>
        </p:spPr>
        <p:txBody>
          <a:bodyPr anchor="t">
            <a:normAutofit/>
          </a:bodyPr>
          <a:lstStyle/>
          <a:p>
            <a:r>
              <a:rPr lang="en-US" sz="3600" b="1" dirty="0" err="1"/>
              <a:t>Catatan</a:t>
            </a:r>
            <a:r>
              <a:rPr lang="en-US" sz="3600" b="1" dirty="0"/>
              <a:t> </a:t>
            </a:r>
            <a:r>
              <a:rPr lang="en-US" sz="3600" b="1" dirty="0" err="1"/>
              <a:t>unt</a:t>
            </a:r>
            <a:r>
              <a:rPr lang="en-US" sz="3600" b="1" dirty="0"/>
              <a:t> </a:t>
            </a:r>
            <a:r>
              <a:rPr lang="en-US" sz="3600" b="1" dirty="0" err="1"/>
              <a:t>Perppu</a:t>
            </a:r>
            <a:r>
              <a:rPr lang="en-US" sz="3600" b="1" dirty="0"/>
              <a:t> 02/2020 dan </a:t>
            </a:r>
            <a:r>
              <a:rPr lang="en-US" sz="3600" b="1" dirty="0" err="1"/>
              <a:t>Pilkada</a:t>
            </a:r>
            <a:r>
              <a:rPr lang="en-US" sz="3600" b="1" dirty="0"/>
              <a:t> 2020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1AEE3-CF78-4466-A7CA-DF5D69D08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698170"/>
            <a:ext cx="6478513" cy="4516361"/>
          </a:xfrm>
        </p:spPr>
        <p:txBody>
          <a:bodyPr>
            <a:normAutofit/>
          </a:bodyPr>
          <a:lstStyle/>
          <a:p>
            <a:r>
              <a:rPr lang="en-US" sz="2000" dirty="0" err="1"/>
              <a:t>Kepercayaan</a:t>
            </a:r>
            <a:r>
              <a:rPr lang="en-US" sz="2000" dirty="0"/>
              <a:t> </a:t>
            </a:r>
            <a:r>
              <a:rPr lang="en-US" sz="2000" dirty="0" err="1"/>
              <a:t>publik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kandidat</a:t>
            </a:r>
            <a:r>
              <a:rPr lang="en-US" sz="2000" dirty="0"/>
              <a:t> </a:t>
            </a:r>
            <a:r>
              <a:rPr lang="en-US" sz="2000" dirty="0" err="1"/>
              <a:t>menurun</a:t>
            </a:r>
            <a:r>
              <a:rPr lang="en-US" sz="2000" dirty="0"/>
              <a:t> (</a:t>
            </a:r>
            <a:r>
              <a:rPr lang="en-US" sz="2000" dirty="0" err="1"/>
              <a:t>menguatnya</a:t>
            </a:r>
            <a:r>
              <a:rPr lang="en-US" sz="2000" dirty="0"/>
              <a:t> </a:t>
            </a:r>
            <a:r>
              <a:rPr lang="en-US" sz="2000" dirty="0" err="1"/>
              <a:t>skeptisisme</a:t>
            </a:r>
            <a:r>
              <a:rPr lang="en-US" sz="2000" dirty="0"/>
              <a:t>), </a:t>
            </a:r>
            <a:r>
              <a:rPr lang="en-US" sz="2000" dirty="0" err="1"/>
              <a:t>apalagi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petahana</a:t>
            </a:r>
            <a:r>
              <a:rPr lang="en-US" sz="2000" dirty="0"/>
              <a:t>.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berdampak</a:t>
            </a:r>
            <a:r>
              <a:rPr lang="en-US" sz="2000" dirty="0"/>
              <a:t> pada </a:t>
            </a:r>
            <a:r>
              <a:rPr lang="en-US" sz="2000" dirty="0" err="1"/>
              <a:t>rendahnya</a:t>
            </a:r>
            <a:r>
              <a:rPr lang="en-US" sz="2000" dirty="0"/>
              <a:t> </a:t>
            </a:r>
            <a:r>
              <a:rPr lang="en-US" sz="2000" dirty="0" err="1"/>
              <a:t>partisipasi</a:t>
            </a:r>
            <a:r>
              <a:rPr lang="en-US" sz="2000" dirty="0"/>
              <a:t> </a:t>
            </a:r>
            <a:r>
              <a:rPr lang="en-US" sz="2000" dirty="0" err="1"/>
              <a:t>pemilih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datang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TPS </a:t>
            </a:r>
            <a:r>
              <a:rPr lang="en-US" sz="2000" dirty="0" err="1"/>
              <a:t>selain</a:t>
            </a:r>
            <a:r>
              <a:rPr lang="en-US" sz="2000" dirty="0"/>
              <a:t> juga </a:t>
            </a:r>
            <a:r>
              <a:rPr lang="en-US" sz="2000" dirty="0" err="1"/>
              <a:t>menghindari</a:t>
            </a:r>
            <a:r>
              <a:rPr lang="en-US" sz="2000" dirty="0"/>
              <a:t> </a:t>
            </a:r>
            <a:r>
              <a:rPr lang="en-US" sz="2000" dirty="0" err="1"/>
              <a:t>kontak</a:t>
            </a:r>
            <a:r>
              <a:rPr lang="en-US" sz="2000" dirty="0"/>
              <a:t> </a:t>
            </a:r>
            <a:r>
              <a:rPr lang="en-US" sz="2000" dirty="0" err="1"/>
              <a:t>fisik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orang lain. </a:t>
            </a:r>
          </a:p>
          <a:p>
            <a:r>
              <a:rPr lang="en-US" sz="2000" dirty="0"/>
              <a:t>Para </a:t>
            </a:r>
            <a:r>
              <a:rPr lang="en-US" sz="2000" dirty="0" err="1"/>
              <a:t>kandidat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kapitalisasi</a:t>
            </a:r>
            <a:r>
              <a:rPr lang="en-US" sz="2000" dirty="0"/>
              <a:t> </a:t>
            </a:r>
            <a:r>
              <a:rPr lang="en-US" sz="2000" dirty="0" err="1"/>
              <a:t>isu</a:t>
            </a:r>
            <a:r>
              <a:rPr lang="en-US" sz="2000" dirty="0"/>
              <a:t> COVID-19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bahan</a:t>
            </a:r>
            <a:r>
              <a:rPr lang="en-US" sz="2000" dirty="0"/>
              <a:t> </a:t>
            </a:r>
            <a:r>
              <a:rPr lang="en-US" sz="2000" dirty="0" err="1"/>
              <a:t>kampanye</a:t>
            </a:r>
            <a:r>
              <a:rPr lang="en-US" sz="2000" dirty="0"/>
              <a:t>,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petahana</a:t>
            </a:r>
            <a:r>
              <a:rPr lang="en-US" sz="2000" dirty="0"/>
              <a:t> </a:t>
            </a:r>
            <a:r>
              <a:rPr lang="en-US" sz="2000" dirty="0" err="1"/>
              <a:t>isu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senjata</a:t>
            </a:r>
            <a:r>
              <a:rPr lang="en-US" sz="2000" dirty="0"/>
              <a:t> </a:t>
            </a:r>
            <a:r>
              <a:rPr lang="en-US" sz="2000" dirty="0" err="1"/>
              <a:t>kuat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kampanye</a:t>
            </a:r>
            <a:r>
              <a:rPr lang="en-US" sz="2000" dirty="0"/>
              <a:t> </a:t>
            </a:r>
            <a:r>
              <a:rPr lang="en-US" sz="2000" dirty="0" err="1"/>
              <a:t>meski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jadi</a:t>
            </a:r>
            <a:r>
              <a:rPr lang="en-US" sz="2000" dirty="0"/>
              <a:t> boomerang juga. </a:t>
            </a:r>
          </a:p>
          <a:p>
            <a:r>
              <a:rPr lang="en-US" sz="2000" dirty="0" err="1"/>
              <a:t>Keselamatan</a:t>
            </a:r>
            <a:r>
              <a:rPr lang="en-US" sz="2000" dirty="0"/>
              <a:t> dan Kesehatan public </a:t>
            </a:r>
            <a:r>
              <a:rPr lang="en-US" sz="2000" dirty="0" err="1"/>
              <a:t>karena</a:t>
            </a:r>
            <a:r>
              <a:rPr lang="en-US" sz="2000" dirty="0"/>
              <a:t> COVID-19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dipastikan</a:t>
            </a:r>
            <a:r>
              <a:rPr lang="en-US" sz="2000" dirty="0"/>
              <a:t> </a:t>
            </a:r>
            <a:r>
              <a:rPr lang="en-US" sz="2000" dirty="0" err="1"/>
              <a:t>keberakhirannya</a:t>
            </a:r>
            <a:r>
              <a:rPr lang="en-US" sz="2000" dirty="0"/>
              <a:t>, </a:t>
            </a:r>
            <a:r>
              <a:rPr lang="en-US" sz="2000" dirty="0" err="1"/>
              <a:t>apalagi</a:t>
            </a:r>
            <a:r>
              <a:rPr lang="en-US" sz="2000" dirty="0"/>
              <a:t> WHO </a:t>
            </a:r>
            <a:r>
              <a:rPr lang="en-US" sz="2000" dirty="0" err="1"/>
              <a:t>mengumumkan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Covid-19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hilang</a:t>
            </a:r>
            <a:r>
              <a:rPr lang="en-US" sz="2000" dirty="0"/>
              <a:t> </a:t>
            </a:r>
            <a:r>
              <a:rPr lang="en-US" sz="2000" dirty="0" err="1"/>
              <a:t>begitu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. </a:t>
            </a: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58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208FED-83A8-44F0-9296-30193A41B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824041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0AE711E-7D6D-41D1-AD81-1558FBD2B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770701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39CEE1-FF3A-4055-9A7B-00E8C01D9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981" y="1330007"/>
            <a:ext cx="4101359" cy="4692396"/>
          </a:xfrm>
        </p:spPr>
        <p:txBody>
          <a:bodyPr anchor="ctr">
            <a:normAutofit/>
          </a:bodyPr>
          <a:lstStyle/>
          <a:p>
            <a:r>
              <a:rPr lang="en-US" sz="5400" b="1" dirty="0" err="1"/>
              <a:t>Catatan</a:t>
            </a:r>
            <a:r>
              <a:rPr lang="en-US" sz="5400" b="1" dirty="0"/>
              <a:t> </a:t>
            </a:r>
            <a:r>
              <a:rPr lang="en-US" sz="5400" b="1" dirty="0" err="1"/>
              <a:t>untuk</a:t>
            </a:r>
            <a:r>
              <a:rPr lang="en-US" sz="5400" b="1" dirty="0"/>
              <a:t> </a:t>
            </a:r>
            <a:r>
              <a:rPr lang="en-US" sz="5400" b="1" dirty="0" err="1"/>
              <a:t>Perppu</a:t>
            </a:r>
            <a:r>
              <a:rPr lang="en-US" sz="5400" b="1" dirty="0"/>
              <a:t> 02/2020 dan </a:t>
            </a:r>
            <a:r>
              <a:rPr lang="en-US" sz="5400" b="1" dirty="0" err="1"/>
              <a:t>Pilkada</a:t>
            </a:r>
            <a:r>
              <a:rPr lang="en-US" sz="5400" b="1" dirty="0"/>
              <a:t> 2020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2DD46-43D7-4A1C-B151-130E3BF88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1616" y="1330007"/>
            <a:ext cx="5477256" cy="4692396"/>
          </a:xfrm>
        </p:spPr>
        <p:txBody>
          <a:bodyPr anchor="ctr">
            <a:normAutofit/>
          </a:bodyPr>
          <a:lstStyle/>
          <a:p>
            <a:r>
              <a:rPr lang="en-US" sz="2200"/>
              <a:t>Politik uang semakin merajalela dengan situasi ekonomi rakyat yang sedang melemah. </a:t>
            </a:r>
          </a:p>
          <a:p>
            <a:r>
              <a:rPr lang="en-US" sz="2200"/>
              <a:t>Risiko tertinggi penularan Covid-19 selain pada hari H Pilkada adalah pada tahapan kampanye karena kandidat akan melakukan kontak secara langsung dengan para pemilih, kecuali kampanye dilakukan secara daring. </a:t>
            </a:r>
          </a:p>
          <a:p>
            <a:r>
              <a:rPr lang="en-US" sz="2200"/>
              <a:t>Meskipun diberlakukan protocol Kesehatan di tiap TPS, itu tidak menjamin kesehatan warga, yang terjadi justru bisa sebaliknya warga terpapar akibat perilaku mereka yang sulit dikendalikan. </a:t>
            </a:r>
          </a:p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4175323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E839BA-4D7D-4D3B-AD05-1F17B3B05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b="1"/>
              <a:t>Skenario 1: Pilkada Diundur ke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4A67C-7AEF-4DDB-BCB6-77D86BD0F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US" sz="2000"/>
              <a:t>Pilkada 2020 hanya mengesankan ingin menggugurkan agenda demorasi prosedural tanpa memperhitungkan aspek substansial. </a:t>
            </a:r>
          </a:p>
          <a:p>
            <a:r>
              <a:rPr lang="en-US" sz="2000"/>
              <a:t>Permasalahan yang telah dijelaskan di atas mendorong perlunya perubahan substansial dalam mengelola daerah daripada hanya sekadar sirkulasi elite daerah. </a:t>
            </a:r>
          </a:p>
          <a:p>
            <a:r>
              <a:rPr lang="en-US" sz="2000"/>
              <a:t>Tahun 2020 difokuskan pada penanganan Covid-19 hingga tuntas karena kepala daerah terpilih pun belum tentu memiliki kemampuan cepat dalam menyelesaikan Covid-19 apalagi jika hasil Pilkada menyisakan sejumlah konflik, situasi semakin rumit lagi. </a:t>
            </a:r>
          </a:p>
          <a:p>
            <a:r>
              <a:rPr lang="en-US" sz="2000"/>
              <a:t>Pilkada diundur sekitar Juni/Juli 2021 dengan berbagai pertimbangan.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9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B5DFCDA-694D-4637-8E9B-038575194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9952075" cy="6858000"/>
          </a:xfrm>
          <a:custGeom>
            <a:avLst/>
            <a:gdLst>
              <a:gd name="connsiteX0" fmla="*/ 9952075 w 9952075"/>
              <a:gd name="connsiteY0" fmla="*/ 6858000 h 6858000"/>
              <a:gd name="connsiteX1" fmla="*/ 108694 w 9952075"/>
              <a:gd name="connsiteY1" fmla="*/ 6858000 h 6858000"/>
              <a:gd name="connsiteX2" fmla="*/ 79127 w 9952075"/>
              <a:gd name="connsiteY2" fmla="*/ 6681235 h 6858000"/>
              <a:gd name="connsiteX3" fmla="*/ 0 w 9952075"/>
              <a:gd name="connsiteY3" fmla="*/ 5565888 h 6858000"/>
              <a:gd name="connsiteX4" fmla="*/ 2190696 w 9952075"/>
              <a:gd name="connsiteY4" fmla="*/ 145339 h 6858000"/>
              <a:gd name="connsiteX5" fmla="*/ 2339431 w 9952075"/>
              <a:gd name="connsiteY5" fmla="*/ 0 h 6858000"/>
              <a:gd name="connsiteX6" fmla="*/ 9952075 w 9952075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52075" h="6858000">
                <a:moveTo>
                  <a:pt x="9952075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9952075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DB276E-BFF1-43F5-AB90-7ABA4B9A9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9652017" cy="6858000"/>
          </a:xfrm>
          <a:custGeom>
            <a:avLst/>
            <a:gdLst>
              <a:gd name="connsiteX0" fmla="*/ 9652017 w 9652017"/>
              <a:gd name="connsiteY0" fmla="*/ 6858000 h 6858000"/>
              <a:gd name="connsiteX1" fmla="*/ 112827 w 9652017"/>
              <a:gd name="connsiteY1" fmla="*/ 6858000 h 6858000"/>
              <a:gd name="connsiteX2" fmla="*/ 76084 w 9652017"/>
              <a:gd name="connsiteY2" fmla="*/ 6638337 h 6858000"/>
              <a:gd name="connsiteX3" fmla="*/ 0 w 9652017"/>
              <a:gd name="connsiteY3" fmla="*/ 5565888 h 6858000"/>
              <a:gd name="connsiteX4" fmla="*/ 2157501 w 9652017"/>
              <a:gd name="connsiteY4" fmla="*/ 301488 h 6858000"/>
              <a:gd name="connsiteX5" fmla="*/ 2472310 w 9652017"/>
              <a:gd name="connsiteY5" fmla="*/ 0 h 6858000"/>
              <a:gd name="connsiteX6" fmla="*/ 9652017 w 9652017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52017" h="6858000">
                <a:moveTo>
                  <a:pt x="9652017" y="6858000"/>
                </a:moveTo>
                <a:lnTo>
                  <a:pt x="112827" y="6858000"/>
                </a:lnTo>
                <a:lnTo>
                  <a:pt x="76084" y="6638337"/>
                </a:lnTo>
                <a:cubicBezTo>
                  <a:pt x="25944" y="6288079"/>
                  <a:pt x="0" y="5930014"/>
                  <a:pt x="0" y="5565888"/>
                </a:cubicBezTo>
                <a:cubicBezTo>
                  <a:pt x="0" y="3514654"/>
                  <a:pt x="823309" y="1655711"/>
                  <a:pt x="2157501" y="301488"/>
                </a:cubicBezTo>
                <a:lnTo>
                  <a:pt x="2472310" y="0"/>
                </a:lnTo>
                <a:lnTo>
                  <a:pt x="9652017" y="0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9D1669-BAD5-403C-8C9E-A1F2860A3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757694" cy="1288238"/>
          </a:xfrm>
        </p:spPr>
        <p:txBody>
          <a:bodyPr anchor="b">
            <a:normAutofit/>
          </a:bodyPr>
          <a:lstStyle/>
          <a:p>
            <a:r>
              <a:rPr lang="en-US" sz="4100" b="1" dirty="0" err="1"/>
              <a:t>Skenario</a:t>
            </a:r>
            <a:r>
              <a:rPr lang="en-US" sz="4100" b="1" dirty="0"/>
              <a:t> 2: Jika </a:t>
            </a:r>
            <a:r>
              <a:rPr lang="en-US" sz="4100" b="1" dirty="0" err="1"/>
              <a:t>Tetap</a:t>
            </a:r>
            <a:r>
              <a:rPr lang="en-US" sz="4100" b="1" dirty="0"/>
              <a:t> di </a:t>
            </a:r>
            <a:r>
              <a:rPr lang="en-US" sz="4100" b="1" dirty="0" err="1"/>
              <a:t>Desember</a:t>
            </a:r>
            <a:r>
              <a:rPr lang="en-US" sz="4100" b="1" dirty="0"/>
              <a:t>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1A9DB-8F51-458F-BE28-139681079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956390"/>
            <a:ext cx="7322290" cy="3907465"/>
          </a:xfrm>
        </p:spPr>
        <p:txBody>
          <a:bodyPr anchor="t">
            <a:normAutofit/>
          </a:bodyPr>
          <a:lstStyle/>
          <a:p>
            <a:r>
              <a:rPr lang="en-US" sz="2200"/>
              <a:t>Perketat protokol kesehatan, petugas TPS dan pengawas harus dilengkapi APD, begitu juga para pemilih yang datang, tempat duduk diberi jarak, dll. </a:t>
            </a:r>
          </a:p>
          <a:p>
            <a:r>
              <a:rPr lang="en-US" sz="2200"/>
              <a:t>DPT dipanggil sesuai dengan jadwal jam yang sudah ditetapkan agar menghindari situasi desak-desakan. Setelah memilih, wajib pulang. </a:t>
            </a:r>
          </a:p>
          <a:p>
            <a:r>
              <a:rPr lang="en-US" sz="2200"/>
              <a:t>Bagi pemilih di atas 60 tahun, petugas TPS wajib mendatangi pemilih tersebut dilengkapi APD. </a:t>
            </a:r>
          </a:p>
          <a:p>
            <a:r>
              <a:rPr lang="en-US" sz="2200"/>
              <a:t>Ada penambahan petugas di TPS, terutama petugas kesehatan dan keamanan. Dampaknya: anggaran membengkak. </a:t>
            </a:r>
          </a:p>
        </p:txBody>
      </p:sp>
    </p:spTree>
    <p:extLst>
      <p:ext uri="{BB962C8B-B14F-4D97-AF65-F5344CB8AC3E}">
        <p14:creationId xmlns:p14="http://schemas.microsoft.com/office/powerpoint/2010/main" val="3343844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8BD7AA-000F-4149-9FF6-E8DB2DE6F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792587" cy="6858000"/>
          </a:xfrm>
          <a:custGeom>
            <a:avLst/>
            <a:gdLst>
              <a:gd name="connsiteX0" fmla="*/ 9792587 w 9792587"/>
              <a:gd name="connsiteY0" fmla="*/ 0 h 6858000"/>
              <a:gd name="connsiteX1" fmla="*/ 2339431 w 9792587"/>
              <a:gd name="connsiteY1" fmla="*/ 0 h 6858000"/>
              <a:gd name="connsiteX2" fmla="*/ 2190696 w 9792587"/>
              <a:gd name="connsiteY2" fmla="*/ 145339 h 6858000"/>
              <a:gd name="connsiteX3" fmla="*/ 0 w 9792587"/>
              <a:gd name="connsiteY3" fmla="*/ 5565888 h 6858000"/>
              <a:gd name="connsiteX4" fmla="*/ 79127 w 9792587"/>
              <a:gd name="connsiteY4" fmla="*/ 6681235 h 6858000"/>
              <a:gd name="connsiteX5" fmla="*/ 108694 w 9792587"/>
              <a:gd name="connsiteY5" fmla="*/ 6858000 h 6858000"/>
              <a:gd name="connsiteX6" fmla="*/ 9792587 w 97925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92587" h="6858000">
                <a:moveTo>
                  <a:pt x="9792587" y="0"/>
                </a:moveTo>
                <a:lnTo>
                  <a:pt x="2339431" y="0"/>
                </a:lnTo>
                <a:lnTo>
                  <a:pt x="2190696" y="145339"/>
                </a:lnTo>
                <a:cubicBezTo>
                  <a:pt x="834428" y="1548908"/>
                  <a:pt x="0" y="3459953"/>
                  <a:pt x="0" y="5565888"/>
                </a:cubicBezTo>
                <a:cubicBezTo>
                  <a:pt x="0" y="5944579"/>
                  <a:pt x="26981" y="6316967"/>
                  <a:pt x="79127" y="6681235"/>
                </a:cubicBezTo>
                <a:lnTo>
                  <a:pt x="108694" y="6858000"/>
                </a:lnTo>
                <a:lnTo>
                  <a:pt x="9792587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4A4A823-72DC-4BA8-8157-D36A8939A2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492529" cy="6858000"/>
          </a:xfrm>
          <a:custGeom>
            <a:avLst/>
            <a:gdLst>
              <a:gd name="connsiteX0" fmla="*/ 9492529 w 9492529"/>
              <a:gd name="connsiteY0" fmla="*/ 0 h 6858000"/>
              <a:gd name="connsiteX1" fmla="*/ 2472310 w 9492529"/>
              <a:gd name="connsiteY1" fmla="*/ 0 h 6858000"/>
              <a:gd name="connsiteX2" fmla="*/ 2157501 w 9492529"/>
              <a:gd name="connsiteY2" fmla="*/ 301488 h 6858000"/>
              <a:gd name="connsiteX3" fmla="*/ 0 w 9492529"/>
              <a:gd name="connsiteY3" fmla="*/ 5565888 h 6858000"/>
              <a:gd name="connsiteX4" fmla="*/ 76084 w 9492529"/>
              <a:gd name="connsiteY4" fmla="*/ 6638337 h 6858000"/>
              <a:gd name="connsiteX5" fmla="*/ 112827 w 9492529"/>
              <a:gd name="connsiteY5" fmla="*/ 6858000 h 6858000"/>
              <a:gd name="connsiteX6" fmla="*/ 9492529 w 9492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92529" h="6858000">
                <a:moveTo>
                  <a:pt x="9492529" y="0"/>
                </a:moveTo>
                <a:lnTo>
                  <a:pt x="2472310" y="0"/>
                </a:lnTo>
                <a:lnTo>
                  <a:pt x="2157501" y="301488"/>
                </a:lnTo>
                <a:cubicBezTo>
                  <a:pt x="823309" y="1655711"/>
                  <a:pt x="0" y="3514654"/>
                  <a:pt x="0" y="5565888"/>
                </a:cubicBezTo>
                <a:cubicBezTo>
                  <a:pt x="0" y="5930014"/>
                  <a:pt x="25944" y="6288079"/>
                  <a:pt x="76084" y="6638337"/>
                </a:cubicBezTo>
                <a:lnTo>
                  <a:pt x="112827" y="6858000"/>
                </a:lnTo>
                <a:lnTo>
                  <a:pt x="9492529" y="6858000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F0992F-3B99-43BF-BCB3-C04BCA5D1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14400"/>
            <a:ext cx="7165235" cy="1819332"/>
          </a:xfrm>
        </p:spPr>
        <p:txBody>
          <a:bodyPr anchor="ctr">
            <a:normAutofit/>
          </a:bodyPr>
          <a:lstStyle/>
          <a:p>
            <a:r>
              <a:rPr lang="en-US" b="1" dirty="0" err="1"/>
              <a:t>Skenario</a:t>
            </a:r>
            <a:r>
              <a:rPr lang="en-US" b="1" dirty="0"/>
              <a:t> 2: </a:t>
            </a:r>
            <a:br>
              <a:rPr lang="en-US" b="1" dirty="0"/>
            </a:br>
            <a:r>
              <a:rPr lang="en-US" b="1" dirty="0"/>
              <a:t>Jika </a:t>
            </a:r>
            <a:r>
              <a:rPr lang="en-US" b="1" dirty="0" err="1"/>
              <a:t>Tetap</a:t>
            </a:r>
            <a:r>
              <a:rPr lang="en-US" b="1" dirty="0"/>
              <a:t> di </a:t>
            </a:r>
            <a:r>
              <a:rPr lang="en-US" b="1" dirty="0" err="1"/>
              <a:t>Desember</a:t>
            </a:r>
            <a:r>
              <a:rPr lang="en-US" b="1" dirty="0"/>
              <a:t> 2020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0AE84-840D-42FE-88AA-83D26C632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" y="2897372"/>
            <a:ext cx="7860863" cy="3152553"/>
          </a:xfrm>
        </p:spPr>
        <p:txBody>
          <a:bodyPr anchor="t">
            <a:normAutofit/>
          </a:bodyPr>
          <a:lstStyle/>
          <a:p>
            <a:r>
              <a:rPr lang="en-US" sz="2200"/>
              <a:t>Pengawasan harus diperketat, karena ada saja pihak yang pasti memanfaatkan situasi seperti ini untuk kemenangan kandidatnya. </a:t>
            </a:r>
          </a:p>
          <a:p>
            <a:r>
              <a:rPr lang="en-US" sz="2200"/>
              <a:t>Perlu </a:t>
            </a:r>
            <a:r>
              <a:rPr lang="en-US" sz="2200" i="1"/>
              <a:t>risk management</a:t>
            </a:r>
            <a:r>
              <a:rPr lang="en-US" sz="2200"/>
              <a:t>: misal konflik antar-warga di hari H Pilkada yang semakin meningkatkan penularan Covid-19. Tentu penerjunan aparat keamanan harus dilakukan. </a:t>
            </a:r>
          </a:p>
          <a:p>
            <a:r>
              <a:rPr lang="en-US" sz="2200"/>
              <a:t>Namun demikian, skenario ke-2 ini adalah scenario penuh risiko. Pilkada bukan menjadi solusi tetapi justru menambah persoalan baru lagi. </a:t>
            </a:r>
          </a:p>
        </p:txBody>
      </p:sp>
    </p:spTree>
    <p:extLst>
      <p:ext uri="{BB962C8B-B14F-4D97-AF65-F5344CB8AC3E}">
        <p14:creationId xmlns:p14="http://schemas.microsoft.com/office/powerpoint/2010/main" val="4705570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E4948C55-1187-4CEC-91E2-2D57902988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8" r="1" b="4397"/>
          <a:stretch/>
        </p:blipFill>
        <p:spPr>
          <a:xfrm>
            <a:off x="643467" y="643467"/>
            <a:ext cx="10905066" cy="5571065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74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486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Ridho Al-Hamdi</vt:lpstr>
      <vt:lpstr>Pendahuluan </vt:lpstr>
      <vt:lpstr>Catatan unt Perppu 02/2020 dan Pilkada 2020</vt:lpstr>
      <vt:lpstr>Catatan untuk Perppu 02/2020 dan Pilkada 2020</vt:lpstr>
      <vt:lpstr>Skenario 1: Pilkada Diundur ke 2021</vt:lpstr>
      <vt:lpstr>Skenario 2: Jika Tetap di Desember 2020</vt:lpstr>
      <vt:lpstr>Skenario 2:  Jika Tetap di Desember 2020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Ridho Al-Hamdi</dc:title>
  <dc:creator>Ridho Al-Hamdi</dc:creator>
  <cp:lastModifiedBy>Ridho Al-Hamdi</cp:lastModifiedBy>
  <cp:revision>1</cp:revision>
  <dcterms:created xsi:type="dcterms:W3CDTF">2020-05-15T15:29:12Z</dcterms:created>
  <dcterms:modified xsi:type="dcterms:W3CDTF">2020-05-15T15:29:47Z</dcterms:modified>
</cp:coreProperties>
</file>